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84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AAA"/>
    <a:srgbClr val="00AAD6"/>
    <a:srgbClr val="00D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047"/>
    <p:restoredTop sz="94694"/>
  </p:normalViewPr>
  <p:slideViewPr>
    <p:cSldViewPr snapToGrid="0" snapToObjects="1">
      <p:cViewPr varScale="1">
        <p:scale>
          <a:sx n="202" d="100"/>
          <a:sy n="202" d="100"/>
        </p:scale>
        <p:origin x="288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6764F1-2EBC-1D4B-A867-27C3A8EAEEA0}" type="datetimeFigureOut">
              <a:rPr lang="de-DE" smtClean="0"/>
              <a:t>27.02.23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A77228-AE9F-3D41-9434-BD1EB9C80A7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232565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bg>
      <p:bgPr>
        <a:gradFill>
          <a:gsLst>
            <a:gs pos="0">
              <a:schemeClr val="accent2">
                <a:lumMod val="0"/>
                <a:lumOff val="100000"/>
                <a:alpha val="91000"/>
              </a:schemeClr>
            </a:gs>
            <a:gs pos="55000">
              <a:schemeClr val="accent2">
                <a:lumMod val="0"/>
                <a:lumOff val="100000"/>
              </a:schemeClr>
            </a:gs>
            <a:gs pos="100000">
              <a:srgbClr val="007AAA"/>
            </a:gs>
          </a:gsLst>
          <a:path path="circle">
            <a:fillToRect l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FD82833-BA97-5447-9308-CF002D3A7B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19D98E0F-35E5-9F44-8A77-74491079F5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96052DD-297E-8D48-A37C-0C45D26116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937F9-A89F-9340-9C1A-F4FD5A5C60D7}" type="datetime1">
              <a:rPr lang="de-AT" smtClean="0"/>
              <a:t>27.02.23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125CE98-D69D-BA49-93E2-968AB1CEB7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903E0F8-77F1-6448-8167-76B1EEEB71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0FAC8-17B2-714B-8EF4-B8BF9396AE6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455483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bg>
      <p:bgPr>
        <a:gradFill>
          <a:gsLst>
            <a:gs pos="0">
              <a:schemeClr val="accent2">
                <a:lumMod val="0"/>
                <a:lumOff val="100000"/>
                <a:alpha val="91000"/>
              </a:schemeClr>
            </a:gs>
            <a:gs pos="55000">
              <a:schemeClr val="accent2">
                <a:lumMod val="0"/>
                <a:lumOff val="100000"/>
              </a:schemeClr>
            </a:gs>
            <a:gs pos="100000">
              <a:srgbClr val="007AAA"/>
            </a:gs>
          </a:gsLst>
          <a:path path="circle">
            <a:fillToRect l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DCD7E64-D978-964F-8238-F4C82D9A47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0EA93168-D430-DE4A-8A98-CE99ACCFF6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30341F3-A234-AA49-BACA-9BE3305624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8CF6B-4B04-D34E-9311-2B766AEE1E46}" type="datetime1">
              <a:rPr lang="de-AT" smtClean="0"/>
              <a:t>27.02.23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5E256A4-213A-F64E-87F2-C8CD52533D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EC50CBC-F6AC-6E41-862D-7F23C073B9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0FAC8-17B2-714B-8EF4-B8BF9396AE6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628468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bg>
      <p:bgPr>
        <a:gradFill>
          <a:gsLst>
            <a:gs pos="0">
              <a:schemeClr val="accent2">
                <a:lumMod val="0"/>
                <a:lumOff val="100000"/>
                <a:alpha val="91000"/>
              </a:schemeClr>
            </a:gs>
            <a:gs pos="55000">
              <a:schemeClr val="accent2">
                <a:lumMod val="0"/>
                <a:lumOff val="100000"/>
              </a:schemeClr>
            </a:gs>
            <a:gs pos="100000">
              <a:srgbClr val="007AAA"/>
            </a:gs>
          </a:gsLst>
          <a:path path="circle">
            <a:fillToRect l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1A618FDF-AACE-3F48-B02D-3E7E05E6837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BF2B0513-BB62-524D-A3E8-F007B36D85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613BB6D-9976-704A-94E3-798605D081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E26CC-9E30-C146-B917-F7A63622CC3D}" type="datetime1">
              <a:rPr lang="de-AT" smtClean="0"/>
              <a:t>27.02.23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0E987CA-61F9-4445-9837-BC13105FF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DB16B69-89F3-604A-852E-CCC1CCF8CF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0FAC8-17B2-714B-8EF4-B8BF9396AE6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017782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bg>
      <p:bgPr>
        <a:gradFill>
          <a:gsLst>
            <a:gs pos="0">
              <a:schemeClr val="accent2">
                <a:lumMod val="0"/>
                <a:lumOff val="100000"/>
                <a:alpha val="91000"/>
              </a:schemeClr>
            </a:gs>
            <a:gs pos="55000">
              <a:schemeClr val="accent2">
                <a:lumMod val="0"/>
                <a:lumOff val="100000"/>
              </a:schemeClr>
            </a:gs>
            <a:gs pos="100000">
              <a:srgbClr val="007AAA"/>
            </a:gs>
          </a:gsLst>
          <a:path path="circle">
            <a:fillToRect l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E5677DF-1F16-CB40-91A6-87DE95355A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73E8CB3-2654-C749-92D9-3D8A5239FB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0E216DC-C8E8-5449-9934-39BA7EBE0C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D8992-FBB0-004A-A693-A384762C22BB}" type="datetime1">
              <a:rPr lang="de-AT" smtClean="0"/>
              <a:t>27.02.23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7FF0C6E-1AE7-7843-B49B-3D3A008898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85B2C1F-E5DD-FC40-9862-BBBDE905EA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0FAC8-17B2-714B-8EF4-B8BF9396AE6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521226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bg>
      <p:bgPr>
        <a:gradFill>
          <a:gsLst>
            <a:gs pos="0">
              <a:schemeClr val="accent2">
                <a:lumMod val="0"/>
                <a:lumOff val="100000"/>
                <a:alpha val="91000"/>
              </a:schemeClr>
            </a:gs>
            <a:gs pos="55000">
              <a:schemeClr val="accent2">
                <a:lumMod val="0"/>
                <a:lumOff val="100000"/>
              </a:schemeClr>
            </a:gs>
            <a:gs pos="100000">
              <a:srgbClr val="007AAA"/>
            </a:gs>
          </a:gsLst>
          <a:path path="circle">
            <a:fillToRect l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2A29E8A-0E74-824B-A315-1F197A8791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1CA7E53-EAAB-1F44-A922-02C0E84BCE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C28B7C8-ADD6-7642-B463-73997D7A3E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5A08C-0585-214D-B59E-39AEA9523EE1}" type="datetime1">
              <a:rPr lang="de-AT" smtClean="0"/>
              <a:t>27.02.23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F498297-E4E0-9541-B20E-F0850F27A8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A44A4EC-F24B-F349-AB04-811E419539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0FAC8-17B2-714B-8EF4-B8BF9396AE6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60161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bg>
      <p:bgPr>
        <a:gradFill>
          <a:gsLst>
            <a:gs pos="0">
              <a:schemeClr val="accent2">
                <a:lumMod val="0"/>
                <a:lumOff val="100000"/>
                <a:alpha val="91000"/>
              </a:schemeClr>
            </a:gs>
            <a:gs pos="55000">
              <a:schemeClr val="accent2">
                <a:lumMod val="0"/>
                <a:lumOff val="100000"/>
              </a:schemeClr>
            </a:gs>
            <a:gs pos="100000">
              <a:srgbClr val="007AAA"/>
            </a:gs>
          </a:gsLst>
          <a:path path="circle">
            <a:fillToRect l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A0D3CE-6106-7A48-97C1-27DBAB8E29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6E2BFB0-578F-A347-84C7-28443D208A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D1385F79-EE7E-4049-AF10-149FD5C6EE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4C533A9-A466-104D-932F-AD7BD67008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D4FD7-23A8-834E-A8D4-D0E5FA6EDF42}" type="datetime1">
              <a:rPr lang="de-AT" smtClean="0"/>
              <a:t>27.02.23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415A9E51-20D1-DB40-BCF9-0B9BFD4CB5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5B4A62F3-E748-EE49-850B-763C6DEF1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0FAC8-17B2-714B-8EF4-B8BF9396AE6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74878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bg>
      <p:bgPr>
        <a:gradFill>
          <a:gsLst>
            <a:gs pos="0">
              <a:schemeClr val="accent2">
                <a:lumMod val="0"/>
                <a:lumOff val="100000"/>
                <a:alpha val="91000"/>
              </a:schemeClr>
            </a:gs>
            <a:gs pos="55000">
              <a:schemeClr val="accent2">
                <a:lumMod val="0"/>
                <a:lumOff val="100000"/>
              </a:schemeClr>
            </a:gs>
            <a:gs pos="100000">
              <a:srgbClr val="007AAA"/>
            </a:gs>
          </a:gsLst>
          <a:path path="circle">
            <a:fillToRect l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4C8F8CE-043A-274A-B35A-D6CA610CF5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7F23990-D301-5C4E-9AFD-331F81B6A8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978F403F-980E-B647-A1C8-74C4C67FA1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353D7AA5-E50A-9A43-9C44-1E9E69F9C2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2ABAEB66-C921-0348-9276-EA2CEAA1D49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BF269707-418E-EB44-AD49-0A7909E2BA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D411C-52CE-644E-B81B-E4810B7E488C}" type="datetime1">
              <a:rPr lang="de-AT" smtClean="0"/>
              <a:t>27.02.23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5842819E-7841-B548-A8B3-9041CCA151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D29E831F-2995-354C-8A84-BA54DCBE3C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0FAC8-17B2-714B-8EF4-B8BF9396AE6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77901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bg>
      <p:bgPr>
        <a:gradFill>
          <a:gsLst>
            <a:gs pos="0">
              <a:schemeClr val="accent2">
                <a:lumMod val="0"/>
                <a:lumOff val="100000"/>
                <a:alpha val="91000"/>
              </a:schemeClr>
            </a:gs>
            <a:gs pos="55000">
              <a:schemeClr val="accent2">
                <a:lumMod val="0"/>
                <a:lumOff val="100000"/>
              </a:schemeClr>
            </a:gs>
            <a:gs pos="100000">
              <a:srgbClr val="007AAA"/>
            </a:gs>
          </a:gsLst>
          <a:path path="circle">
            <a:fillToRect l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E4095B9-0A40-5047-83B7-6C1C4D55FF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0F77EFC5-5A66-1643-BAE6-7CB8E24219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4B670-B53A-834C-95ED-783EECC7E1AF}" type="datetime1">
              <a:rPr lang="de-AT" smtClean="0"/>
              <a:t>27.02.23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377D190F-2919-BF42-9DAA-B2F5BE911E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4757339C-D196-BF4F-B0A1-F9ECFB24BC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0FAC8-17B2-714B-8EF4-B8BF9396AE6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144803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bg>
      <p:bgPr>
        <a:gradFill>
          <a:gsLst>
            <a:gs pos="0">
              <a:schemeClr val="accent2">
                <a:lumMod val="0"/>
                <a:lumOff val="100000"/>
                <a:alpha val="91000"/>
              </a:schemeClr>
            </a:gs>
            <a:gs pos="55000">
              <a:schemeClr val="accent2">
                <a:lumMod val="0"/>
                <a:lumOff val="100000"/>
              </a:schemeClr>
            </a:gs>
            <a:gs pos="100000">
              <a:srgbClr val="007AAA"/>
            </a:gs>
          </a:gsLst>
          <a:path path="circle">
            <a:fillToRect l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1FED0714-FF1C-0C45-AC7B-BDCD348F95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2894D-DE63-8342-BB4C-3679A28F27E4}" type="datetime1">
              <a:rPr lang="de-AT" smtClean="0"/>
              <a:t>27.02.23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E234D5C8-EB61-9748-BCF9-36949C7CC7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8E1E27F-F388-2D46-A956-0B716908FF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0FAC8-17B2-714B-8EF4-B8BF9396AE6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350967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bg>
      <p:bgPr>
        <a:gradFill>
          <a:gsLst>
            <a:gs pos="0">
              <a:schemeClr val="accent2">
                <a:lumMod val="0"/>
                <a:lumOff val="100000"/>
                <a:alpha val="91000"/>
              </a:schemeClr>
            </a:gs>
            <a:gs pos="55000">
              <a:schemeClr val="accent2">
                <a:lumMod val="0"/>
                <a:lumOff val="100000"/>
              </a:schemeClr>
            </a:gs>
            <a:gs pos="100000">
              <a:srgbClr val="007AAA"/>
            </a:gs>
          </a:gsLst>
          <a:path path="circle">
            <a:fillToRect l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08F64A2-B163-BF4D-96DF-091A014646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48DC700-6A63-214C-BB87-7B20ACA8C4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DB983E8F-59F9-2142-B2CF-FA4E85A552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CD63558-A5AC-B949-BA2A-A41B796B81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CDD4E-0CB2-4746-A004-2199F0CBD97E}" type="datetime1">
              <a:rPr lang="de-AT" smtClean="0"/>
              <a:t>27.02.23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89A88A71-CA3B-194A-8DE7-17E4882DCC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1CE0350-BF5D-C54B-97BC-B2C2B7660B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0FAC8-17B2-714B-8EF4-B8BF9396AE6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539193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bg>
      <p:bgPr>
        <a:gradFill>
          <a:gsLst>
            <a:gs pos="0">
              <a:schemeClr val="accent2">
                <a:lumMod val="0"/>
                <a:lumOff val="100000"/>
                <a:alpha val="91000"/>
              </a:schemeClr>
            </a:gs>
            <a:gs pos="55000">
              <a:schemeClr val="accent2">
                <a:lumMod val="0"/>
                <a:lumOff val="100000"/>
              </a:schemeClr>
            </a:gs>
            <a:gs pos="100000">
              <a:srgbClr val="007AAA"/>
            </a:gs>
          </a:gsLst>
          <a:path path="circle">
            <a:fillToRect l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EE17CEC-95B2-D24A-A536-1B747988D1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F8EDF4A1-BDD7-8044-BBB8-F7350A3EDE0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8DED56E0-D155-E644-8566-C78DF3DA03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C9BB3D28-0A72-2842-B6E2-CE314A42A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DC5C6-432A-F24F-83C2-9F79BDABA6B0}" type="datetime1">
              <a:rPr lang="de-AT" smtClean="0"/>
              <a:t>27.02.23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79811CA0-937C-1F4B-89BD-7079A901EE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830D0C4B-73EE-A147-8CDE-BD97DBE5A1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0FAC8-17B2-714B-8EF4-B8BF9396AE6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210678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0"/>
                <a:lumOff val="100000"/>
                <a:alpha val="91000"/>
              </a:schemeClr>
            </a:gs>
            <a:gs pos="49000">
              <a:schemeClr val="accent2">
                <a:lumMod val="0"/>
                <a:lumOff val="100000"/>
              </a:schemeClr>
            </a:gs>
            <a:gs pos="100000">
              <a:srgbClr val="007AAA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A3E341DD-A98F-7146-A476-CF74F546ED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4A802F3-1AD0-A44E-9E15-A65C1E8500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2D02D34-6AE6-F047-A684-825102F847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AEBF0B-DF57-8044-9909-E422D467BBC5}" type="datetime1">
              <a:rPr lang="de-AT" smtClean="0"/>
              <a:t>27.02.23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358E9C5-83D1-BD4B-8612-6E3D97091C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B30A544-0B60-0A44-BC75-0FD06591D3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70FAC8-17B2-714B-8EF4-B8BF9396AE6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06379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financialculture.blogspot.com/2017/12/identity-theft-same-old-yet-very.html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flatworldknowledge.lardbucket.org/books/public-speaking-practice-and-ethics/s14-03-analyzing-a-conclusion.html" TargetMode="Externa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foto.wuestenigel.com/thank-you/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laventanaciudadana.cl/la-importancia-de-la-agenda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nago.com/academy/five-tips-for-writing-a-good-rebuttal-letter/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pixabay.com/en/avatar-icon-placeholder-1577909/" TargetMode="Externa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thebluediamondgallery.com/legal/identity-theft.html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afespace.qa/en/topic/preventing-identity-theft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reativecommons.org/licenses/by-nc-nd/3.0/" TargetMode="External"/><Relationship Id="rId5" Type="http://schemas.openxmlformats.org/officeDocument/2006/relationships/hyperlink" Target="https://creativecommons.org/licenses/by/3.0/" TargetMode="External"/><Relationship Id="rId4" Type="http://schemas.openxmlformats.org/officeDocument/2006/relationships/hyperlink" Target="https://www.flickr.com/photos/gotcredit/30023385920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afespace.qa/en/topic/identity-theft-2-minutes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casework.eu/lesson/european-asylum-system/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quoteinspector.com/images/credit/secure-online-credit-card/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rykerstribe/3222969466/" TargetMode="Externa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0"/>
                <a:lumOff val="100000"/>
                <a:alpha val="91000"/>
              </a:schemeClr>
            </a:gs>
            <a:gs pos="60000">
              <a:schemeClr val="accent2">
                <a:lumMod val="0"/>
                <a:lumOff val="100000"/>
              </a:schemeClr>
            </a:gs>
            <a:gs pos="100000">
              <a:srgbClr val="007AAA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F077B49F-D368-6842-A096-FF099523C87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de-AT" dirty="0"/>
              <a:t>Identitätsdiebstahl </a:t>
            </a:r>
            <a:endParaRPr lang="de-DE" dirty="0"/>
          </a:p>
        </p:txBody>
      </p:sp>
      <p:sp>
        <p:nvSpPr>
          <p:cNvPr id="5" name="Untertitel 4">
            <a:extLst>
              <a:ext uri="{FF2B5EF4-FFF2-40B4-BE49-F238E27FC236}">
                <a16:creationId xmlns:a16="http://schemas.microsoft.com/office/drawing/2014/main" id="{0C9070D6-EC8D-F847-9166-8EFDA2ECD1C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AT" dirty="0"/>
              <a:t>und wie man sich schützen kann</a:t>
            </a:r>
            <a:endParaRPr lang="de-DE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848E1FAF-4D18-F448-A4FC-D5179876775B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0" y="-12612"/>
            <a:ext cx="12192000" cy="6870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2117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 descr="Ein Bild, das Adapter enthält.&#10;&#10;Automatisch generierte Beschreibung">
            <a:extLst>
              <a:ext uri="{FF2B5EF4-FFF2-40B4-BE49-F238E27FC236}">
                <a16:creationId xmlns:a16="http://schemas.microsoft.com/office/drawing/2014/main" id="{0D38DDFB-66CE-3041-9320-8A399CBE0E8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0000"/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9156" b="646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9902A41D-CE21-E64D-9012-425AAA73FB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Zusammenfassung und Ausblick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EED6FD0-ED62-9743-89F1-9C30369018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de-AT" dirty="0"/>
              <a:t>Wichtigkeit der Vorbeugung von Identitätsdiebstahl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AT" dirty="0"/>
              <a:t>Zusammenfassung der Bedrohungen und Schutzmaßnahmen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AT" dirty="0"/>
              <a:t>Empfehlungen für Unternehmen und Privatanwender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AT" dirty="0"/>
              <a:t>Ausblick auf zukünftige Entwicklungen in der Identitätssicherheit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CD141FE-E950-AC4A-9835-C2A11406D8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dirty="0"/>
              <a:t>Zusammenfassung und Ausblick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74CE11DC-8B42-564E-8873-65F03025F4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0FAC8-17B2-714B-8EF4-B8BF9396AE64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248015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nhaltsplatzhalter 6">
            <a:extLst>
              <a:ext uri="{FF2B5EF4-FFF2-40B4-BE49-F238E27FC236}">
                <a16:creationId xmlns:a16="http://schemas.microsoft.com/office/drawing/2014/main" id="{16B6E47A-E1B9-F640-8E6D-B16EF2C2B25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alphaModFix amt="20000"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b="11520"/>
          <a:stretch/>
        </p:blipFill>
        <p:spPr>
          <a:xfrm>
            <a:off x="0" y="0"/>
            <a:ext cx="12192000" cy="6858000"/>
          </a:xfr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45F06906-4AEF-2349-941E-F736B38EFA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5629" y="378572"/>
            <a:ext cx="10860741" cy="1325563"/>
          </a:xfrm>
        </p:spPr>
        <p:txBody>
          <a:bodyPr/>
          <a:lstStyle/>
          <a:p>
            <a:r>
              <a:rPr lang="de-DE" dirty="0"/>
              <a:t>DANKESCHÖN FÜR DIE AUFMERKSAMKEIT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74BAB382-A7B9-2047-A628-D39AD3993D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Abschluss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7FE08A4-492E-424B-BA6C-0D55CB33E9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2F6F3-2D4B-4A4D-B430-89B667CDB189}" type="slidenum">
              <a:rPr lang="de-DE" smtClean="0"/>
              <a:t>11</a:t>
            </a:fld>
            <a:endParaRPr lang="de-DE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4EEEE211-E5A0-074C-80BC-2E82DA3C36C7}"/>
              </a:ext>
            </a:extLst>
          </p:cNvPr>
          <p:cNvSpPr txBox="1"/>
          <p:nvPr/>
        </p:nvSpPr>
        <p:spPr>
          <a:xfrm>
            <a:off x="1089212" y="1704135"/>
            <a:ext cx="730175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de-AT" dirty="0"/>
              <a:t>Zusammenfassung der wichtigsten Punkte der Präsentation</a:t>
            </a:r>
          </a:p>
          <a:p>
            <a:endParaRPr lang="de-AT" dirty="0"/>
          </a:p>
          <a:p>
            <a:pPr>
              <a:buFont typeface="Arial" panose="020B0604020202020204" pitchFamily="34" charset="0"/>
              <a:buChar char="•"/>
            </a:pPr>
            <a:r>
              <a:rPr lang="de-AT" dirty="0"/>
              <a:t>Möglichkeit zur Kontaktaufnahme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de-AT" dirty="0"/>
              <a:t>E-Mail-Adresse: </a:t>
            </a:r>
            <a:r>
              <a:rPr lang="de-AT" dirty="0" err="1"/>
              <a:t>max.mustermann@muster.com</a:t>
            </a:r>
            <a:endParaRPr lang="de-AT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de-AT" dirty="0"/>
              <a:t>Webseite: https://</a:t>
            </a:r>
            <a:r>
              <a:rPr lang="de-AT" dirty="0" err="1"/>
              <a:t>www.muserwebseite.com</a:t>
            </a:r>
            <a:endParaRPr lang="de-AT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de-AT" dirty="0"/>
              <a:t>Telefonnummer: +43 664 12 23 234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48223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 descr="Ein Bild, das Text enthält.&#10;&#10;Automatisch generierte Beschreibung">
            <a:extLst>
              <a:ext uri="{FF2B5EF4-FFF2-40B4-BE49-F238E27FC236}">
                <a16:creationId xmlns:a16="http://schemas.microsoft.com/office/drawing/2014/main" id="{3702D986-4ABA-4B44-AE46-86B1837D044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0000"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2159" r="2056"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2BBD31E6-CC50-914A-A0DD-042DBD96B8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Agenda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1E3AAC5-3F14-3548-B842-1FA9CB854D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47850"/>
            <a:ext cx="10515600" cy="4351338"/>
          </a:xfrm>
        </p:spPr>
        <p:txBody>
          <a:bodyPr/>
          <a:lstStyle/>
          <a:p>
            <a:r>
              <a:rPr lang="de-AT" dirty="0"/>
              <a:t>Einleitung: Was ist Identitätsdiebstahl?</a:t>
            </a:r>
          </a:p>
          <a:p>
            <a:r>
              <a:rPr lang="de-AT" dirty="0"/>
              <a:t>Wie funktioniert Identitätsdiebstahl?</a:t>
            </a:r>
          </a:p>
          <a:p>
            <a:r>
              <a:rPr lang="de-AT" dirty="0"/>
              <a:t>Auswirkungen von Identitätsdiebstahl</a:t>
            </a:r>
          </a:p>
          <a:p>
            <a:r>
              <a:rPr lang="de-AT" dirty="0"/>
              <a:t>Wie man sich vor Identitätsdiebstahl schützen kann</a:t>
            </a:r>
          </a:p>
          <a:p>
            <a:r>
              <a:rPr lang="de-AT" dirty="0"/>
              <a:t>Best Practices zur Vorbeugung von Identitätsdiebstahl</a:t>
            </a:r>
          </a:p>
          <a:p>
            <a:r>
              <a:rPr lang="de-AT" dirty="0"/>
              <a:t>Was tun im Falle von Identitätsdiebstahl?</a:t>
            </a:r>
          </a:p>
          <a:p>
            <a:r>
              <a:rPr lang="de-AT" dirty="0"/>
              <a:t>Zusammenfassung und Ausblick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9AA98D30-B5E5-8643-A29E-FFE7B53E55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dirty="0"/>
              <a:t>Agenda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FDB246E3-B570-3949-8C78-9876199EA0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0FAC8-17B2-714B-8EF4-B8BF9396AE64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498131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 descr="Ein Bild, das drinnen, Person, schließen enthält.&#10;&#10;Automatisch generierte Beschreibung">
            <a:extLst>
              <a:ext uri="{FF2B5EF4-FFF2-40B4-BE49-F238E27FC236}">
                <a16:creationId xmlns:a16="http://schemas.microsoft.com/office/drawing/2014/main" id="{AA19FA86-8F2E-4742-8216-675F7283775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b="189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C202988-F5A0-D344-A05E-B320C94419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dirty="0"/>
              <a:t>Vorstellung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D3E37E57-9E82-1C48-90CC-D58437423A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0FAC8-17B2-714B-8EF4-B8BF9396AE64}" type="slidenum">
              <a:rPr lang="de-DE" smtClean="0"/>
              <a:t>3</a:t>
            </a:fld>
            <a:endParaRPr lang="de-DE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F8D98919-7313-3A45-BD2B-28239893BF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de-AT" dirty="0"/>
              <a:t>Vorstellung</a:t>
            </a:r>
            <a:endParaRPr lang="de-DE" dirty="0"/>
          </a:p>
        </p:txBody>
      </p:sp>
      <p:sp>
        <p:nvSpPr>
          <p:cNvPr id="7" name="Inhaltsplatzhalter 2">
            <a:extLst>
              <a:ext uri="{FF2B5EF4-FFF2-40B4-BE49-F238E27FC236}">
                <a16:creationId xmlns:a16="http://schemas.microsoft.com/office/drawing/2014/main" id="{316942F1-28FD-8E42-AE82-8FDC77EFE2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949718" cy="4351338"/>
          </a:xfrm>
        </p:spPr>
        <p:txBody>
          <a:bodyPr/>
          <a:lstStyle/>
          <a:p>
            <a:pPr marL="0" indent="0">
              <a:buNone/>
            </a:pPr>
            <a:r>
              <a:rPr lang="de-AT" dirty="0"/>
              <a:t>Name: Max Mustermann</a:t>
            </a:r>
          </a:p>
          <a:p>
            <a:pPr marL="0" indent="0">
              <a:buNone/>
            </a:pPr>
            <a:r>
              <a:rPr lang="de-AT" dirty="0"/>
              <a:t>Position: Angestellter Nr. 42</a:t>
            </a:r>
          </a:p>
          <a:p>
            <a:pPr marL="0" indent="0">
              <a:buNone/>
            </a:pPr>
            <a:r>
              <a:rPr lang="de-AT" dirty="0"/>
              <a:t>Infos: Hobbys, Leidenschaft, </a:t>
            </a:r>
            <a:r>
              <a:rPr lang="de-AT" dirty="0" err="1"/>
              <a:t>etc</a:t>
            </a:r>
            <a:endParaRPr lang="de-AT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3FFA8E3A-31C7-4542-BB00-9531F1ACA1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7853050" y="720841"/>
            <a:ext cx="3026864" cy="3026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6524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 descr="Ein Bild, das Text, drinnen, aus Holz, schließen enthält.&#10;&#10;Automatisch generierte Beschreibung">
            <a:extLst>
              <a:ext uri="{FF2B5EF4-FFF2-40B4-BE49-F238E27FC236}">
                <a16:creationId xmlns:a16="http://schemas.microsoft.com/office/drawing/2014/main" id="{A2737539-689C-954F-803E-176FAB789F6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0000"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5509" b="10116"/>
          <a:stretch/>
        </p:blipFill>
        <p:spPr>
          <a:xfrm>
            <a:off x="-44144" y="-1"/>
            <a:ext cx="12192000" cy="6858001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42D57E10-18C2-3646-A572-765556A535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Einleitung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E6433B4-C8CE-C74A-AD1E-B9DF4169BD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de-AT" dirty="0"/>
              <a:t>Definition von Identitätsdiebstahl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AT" dirty="0"/>
              <a:t>Warum ist Identitätsdiebstahl ein Problem?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7CB2C1CB-2E6B-AC4B-9484-8C12CCB44C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Einleitung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BE08340E-458C-A146-8978-9060889EDC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0FAC8-17B2-714B-8EF4-B8BF9396AE64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64199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>
            <a:extLst>
              <a:ext uri="{FF2B5EF4-FFF2-40B4-BE49-F238E27FC236}">
                <a16:creationId xmlns:a16="http://schemas.microsoft.com/office/drawing/2014/main" id="{9942B5CE-1D0C-CC4F-A1C6-F89630B5DC0D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027DA176-CD2E-4844-9CC7-C7C3D55DDF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Wie funktioniert Identitätsdiebstahl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2F3DFCA-28DC-334F-B7DC-7AEBB7A5C3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de-AT" dirty="0"/>
              <a:t>Arten von Identitätsdiebstahl: </a:t>
            </a:r>
          </a:p>
          <a:p>
            <a:pPr lvl="1"/>
            <a:r>
              <a:rPr lang="de-AT" dirty="0"/>
              <a:t>Phishing</a:t>
            </a:r>
          </a:p>
          <a:p>
            <a:pPr lvl="1"/>
            <a:r>
              <a:rPr lang="de-AT" dirty="0" err="1"/>
              <a:t>Skimming</a:t>
            </a:r>
            <a:endParaRPr lang="de-AT" dirty="0"/>
          </a:p>
          <a:p>
            <a:pPr lvl="1"/>
            <a:r>
              <a:rPr lang="de-AT" dirty="0" err="1"/>
              <a:t>Social</a:t>
            </a:r>
            <a:r>
              <a:rPr lang="de-AT" dirty="0"/>
              <a:t> Engineering </a:t>
            </a:r>
          </a:p>
          <a:p>
            <a:pPr lvl="1"/>
            <a:r>
              <a:rPr lang="de-AT" dirty="0"/>
              <a:t>etc.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AT" dirty="0"/>
              <a:t>Beispiele für erfolgreiche Identitätsdiebstahl-Angriffe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AT" dirty="0"/>
              <a:t>Techniken, die Identitätsdieben dabei helfen, an sensible Informationen zu gelangen</a:t>
            </a: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C9B59235-25E3-4942-B9B6-6DD1A0FF2C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dirty="0"/>
              <a:t>Wie funktioniert Identitätsdiebstahl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91C816E5-EB97-5249-B52D-AB4FE08B18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0FAC8-17B2-714B-8EF4-B8BF9396AE64}" type="slidenum">
              <a:rPr lang="de-DE" smtClean="0"/>
              <a:t>5</a:t>
            </a:fld>
            <a:endParaRPr lang="de-DE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EC72DBE3-6CCC-7148-B47E-6DA86FF21358}"/>
              </a:ext>
            </a:extLst>
          </p:cNvPr>
          <p:cNvSpPr txBox="1"/>
          <p:nvPr/>
        </p:nvSpPr>
        <p:spPr>
          <a:xfrm>
            <a:off x="126124" y="7355055"/>
            <a:ext cx="12192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/>
              <a:t>"</a:t>
            </a:r>
            <a:r>
              <a:rPr lang="de-DE" sz="900">
                <a:hlinkClick r:id="rId4" tooltip="https://www.flickr.com/photos/gotcredit/30023385920/"/>
              </a:rPr>
              <a:t>Dieses Foto</a:t>
            </a:r>
            <a:r>
              <a:rPr lang="de-DE" sz="900"/>
              <a:t>" von Unbekannter Autor ist lizenziert gemäß </a:t>
            </a:r>
            <a:r>
              <a:rPr lang="de-DE" sz="900">
                <a:hlinkClick r:id="rId5" tooltip="https://creativecommons.org/licenses/by/3.0/"/>
              </a:rPr>
              <a:t>CC BY</a:t>
            </a:r>
            <a:endParaRPr lang="de-DE" sz="900"/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4F9BD33A-78EA-5B4B-985C-959713169FD1}"/>
              </a:ext>
            </a:extLst>
          </p:cNvPr>
          <p:cNvSpPr txBox="1"/>
          <p:nvPr/>
        </p:nvSpPr>
        <p:spPr>
          <a:xfrm>
            <a:off x="276124" y="7506331"/>
            <a:ext cx="12192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/>
              <a:t>"</a:t>
            </a:r>
            <a:r>
              <a:rPr lang="de-DE" sz="900">
                <a:hlinkClick r:id="rId3" tooltip="https://www.safespace.qa/en/topic/preventing-identity-theft"/>
              </a:rPr>
              <a:t>Dieses Foto</a:t>
            </a:r>
            <a:r>
              <a:rPr lang="de-DE" sz="900"/>
              <a:t>" von Unbekannter Autor ist lizenziert gemäß </a:t>
            </a:r>
            <a:r>
              <a:rPr lang="de-DE" sz="900">
                <a:hlinkClick r:id="rId6" tooltip="https://creativecommons.org/licenses/by-nc-nd/3.0/"/>
              </a:rPr>
              <a:t>CC BY-NC-ND</a:t>
            </a:r>
            <a:endParaRPr lang="de-DE" sz="900"/>
          </a:p>
        </p:txBody>
      </p:sp>
    </p:spTree>
    <p:extLst>
      <p:ext uri="{BB962C8B-B14F-4D97-AF65-F5344CB8AC3E}">
        <p14:creationId xmlns:p14="http://schemas.microsoft.com/office/powerpoint/2010/main" val="35028132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 descr="Ein Bild, das Text, Computer, Elektronik, Anzeige enthält.&#10;&#10;Automatisch generierte Beschreibung">
            <a:extLst>
              <a:ext uri="{FF2B5EF4-FFF2-40B4-BE49-F238E27FC236}">
                <a16:creationId xmlns:a16="http://schemas.microsoft.com/office/drawing/2014/main" id="{159E4ADE-CD3C-654F-B831-ECDF5F8B81D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0000"/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15413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28EE0B6E-6681-D845-A3B8-60A1A25F1A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Auswirkungen von Identitätsdiebstahl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6688236-E22D-1E4F-A8B5-5071D64741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de-AT" dirty="0"/>
              <a:t>Finanzielle Auswirkungen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AT" dirty="0"/>
              <a:t>Rufschädigung und Vertrauensverlust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AT" dirty="0"/>
              <a:t>Rechtliche Konsequenzen</a:t>
            </a:r>
          </a:p>
          <a:p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9BAF4C90-DC9C-2C4B-B3FC-784583DE2A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dirty="0"/>
              <a:t>Auswirkungen von Identitätsdiebstahl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B71510D9-4102-234C-BA7C-32B1962889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0FAC8-17B2-714B-8EF4-B8BF9396AE64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85721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A76789B9-E7B6-F547-B0B1-0CB11B2EBF8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0" y="6096"/>
            <a:ext cx="12192000" cy="6851904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5260682-A248-7348-AEF2-5EDDEF987B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AT" dirty="0"/>
              <a:t>Wie man sich vor Identitätsdiebstahl schützen kann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42A645D-74C4-EA4E-B777-7ACDEDEFFC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de-AT" dirty="0"/>
              <a:t>Verwendung starker Passwörter und regelmäßiges Ändern von Passwörtern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AT" dirty="0"/>
              <a:t>Verwendung von Zwei-Faktor-Authentifizierung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AT" dirty="0"/>
              <a:t>Sensibilisierung für Phishing- und </a:t>
            </a:r>
            <a:r>
              <a:rPr lang="de-AT" dirty="0" err="1"/>
              <a:t>Social</a:t>
            </a:r>
            <a:r>
              <a:rPr lang="de-AT" dirty="0"/>
              <a:t>-Engineering-Angriffe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AT" dirty="0"/>
              <a:t>Regelmäßiges Überprüfen von Kontobewegungen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AT" dirty="0"/>
              <a:t>Verwendung von sicheren Netzwerken und Geräten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9F7AF8A1-C0E6-D246-95B4-9F2B8D8107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dirty="0"/>
              <a:t>Wie man sich vor Identitätsdiebstahl schützen kann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C0AFEF5-9A33-7048-AE31-8A1EA8B1C3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0FAC8-17B2-714B-8EF4-B8BF9396AE64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944500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C5C6736E-5313-6741-9E94-E602FE46D8C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0000"/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b="1562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B8EDF0AB-E44C-0846-B3E2-7B6733FD62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Best Practices zur Vorbeugung von Identitätsdiebstahl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25F0D81-6F69-624E-A56D-D4AB289F0A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670628" cy="4351338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de-AT" dirty="0"/>
              <a:t>Sicheres Surfen im Internet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AT" dirty="0"/>
              <a:t>Vorsicht beim Teilen persönlicher Informationen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AT" dirty="0"/>
              <a:t>Regelmäßiges Überprüfen von Kredit- und </a:t>
            </a:r>
            <a:r>
              <a:rPr lang="de-AT" dirty="0" err="1"/>
              <a:t>Debitkartenabrechnungen</a:t>
            </a:r>
            <a:endParaRPr lang="de-AT" dirty="0"/>
          </a:p>
          <a:p>
            <a:pPr>
              <a:buFont typeface="Arial" panose="020B0604020202020204" pitchFamily="34" charset="0"/>
              <a:buChar char="•"/>
            </a:pPr>
            <a:r>
              <a:rPr lang="de-AT" dirty="0"/>
              <a:t>Verwendung von Anti-Viren-Software und Firewalls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AT" dirty="0"/>
              <a:t>Schulung von Mitarbeitern und Sensibilisierung für Cybergefahren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FA2E163-9080-2D4D-8C59-991AE33802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dirty="0"/>
              <a:t>Best Practices zur Vorbeugung von Identitätsdiebstahl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92CA38D-1265-974E-B32C-88CA05F544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0FAC8-17B2-714B-8EF4-B8BF9396AE64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512671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494ADF2-1AA9-984A-BB34-8D8CEF571E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Was tun im Falle von Identitätsdiebstahl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066C1FB-621A-D147-8527-76CC30144E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de-AT" dirty="0"/>
              <a:t>Sofortiges Handeln bei verdächtigen Kontobewegungen oder Transaktionen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AT" dirty="0"/>
              <a:t>Melden von Identitätsdiebstahl bei den entsprechenden Stellen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AT" dirty="0"/>
              <a:t>Ändern von Passwörtern und Überwachung von Kontobewegungen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7867BA5D-0FAD-8940-AFB8-C8069C75F8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AT" dirty="0"/>
              <a:t>Was tun im Falle von Identitätsdiebstahl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640FDB5-5706-ED42-9786-DAE613225D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0FAC8-17B2-714B-8EF4-B8BF9396AE64}" type="slidenum">
              <a:rPr lang="de-DE" smtClean="0"/>
              <a:t>9</a:t>
            </a:fld>
            <a:endParaRPr lang="de-DE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88591447-FD28-2A4A-B23A-A5DF217BB05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0000"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3329" b="16224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399680"/>
      </p:ext>
    </p:extLst>
  </p:cSld>
  <p:clrMapOvr>
    <a:masterClrMapping/>
  </p:clrMapOvr>
</p:sld>
</file>

<file path=ppt/theme/theme1.xml><?xml version="1.0" encoding="utf-8"?>
<a:theme xmlns:a="http://schemas.openxmlformats.org/drawingml/2006/main" name="Identität">
  <a:themeElements>
    <a:clrScheme name="Blau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Corbel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dentität" id="{AEF69282-3834-7C4C-AE80-5599C493D516}" vid="{895851EB-BDF7-9749-A7D3-D07B96E178FE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334</Words>
  <Application>Microsoft Macintosh PowerPoint</Application>
  <PresentationFormat>Breitbild</PresentationFormat>
  <Paragraphs>79</Paragraphs>
  <Slides>11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11</vt:i4>
      </vt:variant>
    </vt:vector>
  </HeadingPairs>
  <TitlesOfParts>
    <vt:vector size="15" baseType="lpstr">
      <vt:lpstr>Arial</vt:lpstr>
      <vt:lpstr>Calibri</vt:lpstr>
      <vt:lpstr>Corbel</vt:lpstr>
      <vt:lpstr>Identität</vt:lpstr>
      <vt:lpstr>Identitätsdiebstahl </vt:lpstr>
      <vt:lpstr>Agenda</vt:lpstr>
      <vt:lpstr>Vorstellung</vt:lpstr>
      <vt:lpstr>Einleitung</vt:lpstr>
      <vt:lpstr>Wie funktioniert Identitätsdiebstahl</vt:lpstr>
      <vt:lpstr>Auswirkungen von Identitätsdiebstahl</vt:lpstr>
      <vt:lpstr>Wie man sich vor Identitätsdiebstahl schützen kann</vt:lpstr>
      <vt:lpstr>Best Practices zur Vorbeugung von Identitätsdiebstahl</vt:lpstr>
      <vt:lpstr>Was tun im Falle von Identitätsdiebstahl</vt:lpstr>
      <vt:lpstr>Zusammenfassung und Ausblick</vt:lpstr>
      <vt:lpstr>DANKESCHÖN FÜR DIE AUFMERKSAMKEIT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Identitätsdiebstahl </dc:title>
  <dc:creator>Dominik Heidegger</dc:creator>
  <cp:lastModifiedBy>Dominik Heidegger</cp:lastModifiedBy>
  <cp:revision>1</cp:revision>
  <dcterms:created xsi:type="dcterms:W3CDTF">2023-02-27T08:48:04Z</dcterms:created>
  <dcterms:modified xsi:type="dcterms:W3CDTF">2023-02-27T09:18:19Z</dcterms:modified>
</cp:coreProperties>
</file>